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6EEA27-827C-4A52-A344-7E91EFC4FCFA}" type="datetimeFigureOut">
              <a:rPr lang="ru-RU" smtClean="0"/>
              <a:t>01.06.2011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345D30-6365-494F-BFB6-149965820E1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uk.wikipedia.org/wiki/%D0%A1%D0%BF%D0%B8%D1%81%D0%BE%D0%BA_%D0%BA%D1%80%D0%B0%D1%97%D0%BD_%D0%B7%D0%B0_%D0%BF%D0%BB%D0%BE%D1%89%D0%B5%D1%8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1%80%D0%BA_%D0%91%D0%BB%D0%BE%D0%BA" TargetMode="External"/><Relationship Id="rId13" Type="http://schemas.openxmlformats.org/officeDocument/2006/relationships/hyperlink" Target="http://uk.wikipedia.org/wiki/%D0%84%D0%B2%D1%80%D0%BE%D0%BF%D0%B0" TargetMode="External"/><Relationship Id="rId3" Type="http://schemas.openxmlformats.org/officeDocument/2006/relationships/hyperlink" Target="http://uk.wikipedia.org/wiki/%D0%A3%D0%BD%D1%96%D0%B2%D0%B5%D1%80%D1%81%D0%B8%D1%82%D0%B5%D1%82" TargetMode="External"/><Relationship Id="rId7" Type="http://schemas.openxmlformats.org/officeDocument/2006/relationships/hyperlink" Target="http://uk.wikipedia.org/wiki/%D0%9B%D1%83%D1%97_%D0%9F%D0%B0%D1%81%D1%82%D0%B5%D1%80" TargetMode="External"/><Relationship Id="rId12" Type="http://schemas.openxmlformats.org/officeDocument/2006/relationships/hyperlink" Target="http://uk.wikipedia.org/wiki/2012" TargetMode="External"/><Relationship Id="rId2" Type="http://schemas.openxmlformats.org/officeDocument/2006/relationships/hyperlink" Target="http://uk.wikipedia.org/wiki/%D0%A4%D1%80%D0%B0%D0%BD%D1%86%D1%96%D1%8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uk.wikipedia.org/wiki/1970" TargetMode="External"/><Relationship Id="rId11" Type="http://schemas.openxmlformats.org/officeDocument/2006/relationships/hyperlink" Target="http://uk.wikipedia.org/wiki/2009" TargetMode="External"/><Relationship Id="rId5" Type="http://schemas.openxmlformats.org/officeDocument/2006/relationships/hyperlink" Target="http://uk.wikipedia.org/wiki/%D0%A1%D1%82%D1%80%D0%B0%D1%81%D0%B1%D1%83%D1%80%D0%B3" TargetMode="External"/><Relationship Id="rId15" Type="http://schemas.openxmlformats.org/officeDocument/2006/relationships/image" Target="../media/image13.jpeg"/><Relationship Id="rId10" Type="http://schemas.openxmlformats.org/officeDocument/2006/relationships/hyperlink" Target="http://uk.wikipedia.org/wiki/1_%D1%81%D1%96%D1%87%D0%BD%D1%8F" TargetMode="External"/><Relationship Id="rId4" Type="http://schemas.openxmlformats.org/officeDocument/2006/relationships/hyperlink" Target="http://uk.wikipedia.org/w/index.php?title=%D0%90%D0%BA%D0%B0%D0%B4%D0%B5%D0%BC%D1%96%D1%8F_%28%D0%A4%D1%80%D0%B0%D0%BD%D1%86%D1%96%D1%8F%29&amp;action=edit&amp;redlink=1" TargetMode="External"/><Relationship Id="rId9" Type="http://schemas.openxmlformats.org/officeDocument/2006/relationships/hyperlink" Target="http://uk.wikipedia.org/wiki/%D0%A0%D0%BE%D0%B1%D0%B5%D1%80_%D0%A8%D1%83%D0%BC%D0%B0%D0%BD" TargetMode="External"/><Relationship Id="rId1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</a:rPr>
              <a:t>Навчання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</a:rPr>
              <a:t>вища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</a:rPr>
              <a:t>освіта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sz="4800" b="1" dirty="0" err="1">
                <a:solidFill>
                  <a:schemeClr val="accent1">
                    <a:lumMod val="75000"/>
                  </a:schemeClr>
                </a:solidFill>
              </a:rPr>
              <a:t>Франції</a:t>
            </a: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Виконала студентка 1 </a:t>
            </a:r>
            <a:r>
              <a:rPr lang="uk-UA" dirty="0" err="1" smtClean="0">
                <a:solidFill>
                  <a:srgbClr val="7030A0"/>
                </a:solidFill>
              </a:rPr>
              <a:t>–го</a:t>
            </a:r>
            <a:r>
              <a:rPr lang="uk-UA" dirty="0" smtClean="0">
                <a:solidFill>
                  <a:srgbClr val="7030A0"/>
                </a:solidFill>
              </a:rPr>
              <a:t> курсу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Групи БОА-210</a:t>
            </a:r>
          </a:p>
          <a:p>
            <a:r>
              <a:rPr lang="uk-UA" dirty="0" err="1" smtClean="0">
                <a:solidFill>
                  <a:srgbClr val="7030A0"/>
                </a:solidFill>
              </a:rPr>
              <a:t>Дердуга</a:t>
            </a:r>
            <a:r>
              <a:rPr lang="uk-UA" dirty="0" smtClean="0">
                <a:solidFill>
                  <a:srgbClr val="7030A0"/>
                </a:solidFill>
              </a:rPr>
              <a:t> Наталія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071942"/>
            <a:ext cx="34289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142984"/>
            <a:ext cx="214314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730456"/>
          </a:xfrm>
        </p:spPr>
        <p:txBody>
          <a:bodyPr>
            <a:noAutofit/>
          </a:bodyPr>
          <a:lstStyle/>
          <a:p>
            <a:pPr lvl="0" algn="ctr"/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Приблизний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місячний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бюджет студента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533518"/>
              </p:ext>
            </p:extLst>
          </p:nvPr>
        </p:nvGraphicFramePr>
        <p:xfrm>
          <a:off x="467543" y="1628800"/>
          <a:ext cx="8219256" cy="4423099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895928"/>
                <a:gridCol w="2161664"/>
                <a:gridCol w="2161664"/>
              </a:tblGrid>
              <a:tr h="223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Стаття</a:t>
                      </a:r>
                      <a:r>
                        <a:rPr lang="ru-RU" sz="2400" dirty="0">
                          <a:effectLst/>
                        </a:rPr>
                        <a:t> </a:t>
                      </a:r>
                      <a:r>
                        <a:rPr lang="ru-RU" sz="2400" dirty="0" err="1">
                          <a:effectLst/>
                        </a:rPr>
                        <a:t>витрат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Париж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</a:rPr>
                        <a:t>Регіон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59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Оплата </a:t>
                      </a:r>
                      <a:r>
                        <a:rPr lang="ru-RU" sz="1800" dirty="0" err="1">
                          <a:effectLst/>
                        </a:rPr>
                        <a:t>житла</a:t>
                      </a:r>
                      <a:r>
                        <a:rPr lang="ru-RU" sz="1800" dirty="0">
                          <a:effectLst/>
                        </a:rPr>
                        <a:t>*: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- </a:t>
                      </a:r>
                      <a:r>
                        <a:rPr lang="ru-RU" sz="1800" dirty="0" err="1">
                          <a:effectLst/>
                        </a:rPr>
                        <a:t>Університетський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гуртожиток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 </a:t>
                      </a:r>
                      <a:r>
                        <a:rPr lang="ru-RU" sz="1800" dirty="0" err="1">
                          <a:effectLst/>
                        </a:rPr>
                        <a:t>Місто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*без </a:t>
                      </a:r>
                      <a:r>
                        <a:rPr lang="ru-RU" sz="1800" dirty="0" err="1">
                          <a:effectLst/>
                        </a:rPr>
                        <a:t>урахування</a:t>
                      </a:r>
                      <a:r>
                        <a:rPr lang="ru-RU" sz="1800" dirty="0">
                          <a:effectLst/>
                        </a:rPr>
                        <a:t> APL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150-590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600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150-400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300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1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255699"/>
              </p:ext>
            </p:extLst>
          </p:nvPr>
        </p:nvGraphicFramePr>
        <p:xfrm>
          <a:off x="457200" y="692696"/>
          <a:ext cx="8229601" cy="414574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900831"/>
                <a:gridCol w="2164385"/>
                <a:gridCol w="2164385"/>
              </a:tblGrid>
              <a:tr h="2076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Харчування</a:t>
                      </a:r>
                      <a:r>
                        <a:rPr lang="ru-RU" sz="1800" dirty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err="1">
                          <a:effectLst/>
                        </a:rPr>
                        <a:t>Університетська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їдальня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err="1">
                          <a:effectLst/>
                        </a:rPr>
                        <a:t>Самостійно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180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r>
                        <a:rPr lang="ru-RU" sz="1800" dirty="0">
                          <a:effectLst/>
                        </a:rPr>
                        <a:t> (з </a:t>
                      </a:r>
                      <a:r>
                        <a:rPr lang="ru-RU" sz="1800" dirty="0" err="1">
                          <a:effectLst/>
                        </a:rPr>
                        <a:t>розрахунку</a:t>
                      </a:r>
                      <a:r>
                        <a:rPr lang="ru-RU" sz="1800" dirty="0">
                          <a:effectLst/>
                        </a:rPr>
                        <a:t> 2,80 за </a:t>
                      </a:r>
                      <a:r>
                        <a:rPr lang="ru-RU" sz="1800" dirty="0" err="1">
                          <a:effectLst/>
                        </a:rPr>
                        <a:t>обід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 220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800" dirty="0">
                          <a:effectLst/>
                        </a:rPr>
                        <a:t>Транспорт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err="1">
                          <a:effectLst/>
                        </a:rPr>
                        <a:t>Відпочинок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err="1">
                          <a:effectLst/>
                        </a:rPr>
                        <a:t>Різне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11988"/>
              </p:ext>
            </p:extLst>
          </p:nvPr>
        </p:nvGraphicFramePr>
        <p:xfrm>
          <a:off x="457200" y="4869158"/>
          <a:ext cx="8229600" cy="1152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152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Разом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      500 / 1.000 </a:t>
                      </a:r>
                      <a:r>
                        <a:rPr lang="ru-RU" sz="1800" dirty="0" err="1">
                          <a:effectLst/>
                        </a:rPr>
                        <a:t>євро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3912284"/>
            <a:ext cx="2375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204864"/>
            <a:ext cx="5544616" cy="201622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увагу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" y="2348879"/>
            <a:ext cx="1824980" cy="168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616" y="2204864"/>
            <a:ext cx="1824980" cy="168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39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3286148" cy="6643710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 відомості</a:t>
            </a:r>
            <a:r>
              <a:rPr lang="uk-UA" sz="2400" dirty="0" smtClean="0">
                <a:solidFill>
                  <a:srgbClr val="0070C0"/>
                </a:solidFill>
              </a:rPr>
              <a:t>:</a:t>
            </a:r>
            <a:r>
              <a:rPr lang="uk-UA" sz="2400" b="1" dirty="0" smtClean="0">
                <a:solidFill>
                  <a:srgbClr val="0070C0"/>
                </a:solidFill>
              </a:rPr>
              <a:t>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Площа</a:t>
            </a:r>
            <a:r>
              <a:rPr lang="ru-RU" sz="2400" dirty="0" smtClean="0">
                <a:solidFill>
                  <a:srgbClr val="0070C0"/>
                </a:solidFill>
              </a:rPr>
              <a:t> :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Загалом</a:t>
            </a:r>
            <a:r>
              <a:rPr lang="ru-RU" sz="2400" dirty="0" smtClean="0">
                <a:solidFill>
                  <a:srgbClr val="0070C0"/>
                </a:solidFill>
              </a:rPr>
              <a:t> 551 695 км²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Станом на 2002 </a:t>
            </a:r>
            <a:r>
              <a:rPr lang="ru-RU" sz="2400" dirty="0" err="1" smtClean="0">
                <a:solidFill>
                  <a:srgbClr val="0070C0"/>
                </a:solidFill>
              </a:rPr>
              <a:t>рік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загальна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чисельність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населення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країни</a:t>
            </a:r>
            <a:r>
              <a:rPr lang="ru-RU" sz="2400" dirty="0" smtClean="0">
                <a:solidFill>
                  <a:srgbClr val="0070C0"/>
                </a:solidFill>
              </a:rPr>
              <a:t> становить 61,1 млн. </a:t>
            </a:r>
            <a:r>
              <a:rPr lang="ru-RU" sz="2400" dirty="0" err="1" smtClean="0">
                <a:solidFill>
                  <a:srgbClr val="0070C0"/>
                </a:solidFill>
              </a:rPr>
              <a:t>осіб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dirty="0" err="1" smtClean="0">
                <a:solidFill>
                  <a:srgbClr val="0070C0"/>
                </a:solidFill>
              </a:rPr>
              <a:t>що</a:t>
            </a:r>
            <a:r>
              <a:rPr lang="ru-RU" sz="2400" dirty="0" smtClean="0">
                <a:solidFill>
                  <a:srgbClr val="0070C0"/>
                </a:solidFill>
              </a:rPr>
              <a:t> ставить </a:t>
            </a:r>
            <a:r>
              <a:rPr lang="ru-RU" sz="2400" dirty="0" err="1" smtClean="0">
                <a:solidFill>
                  <a:srgbClr val="0070C0"/>
                </a:solidFill>
              </a:rPr>
              <a:t>Францію</a:t>
            </a:r>
            <a:r>
              <a:rPr lang="ru-RU" sz="2400" dirty="0" smtClean="0">
                <a:solidFill>
                  <a:srgbClr val="0070C0"/>
                </a:solidFill>
              </a:rPr>
              <a:t> на 13-е </a:t>
            </a:r>
            <a:r>
              <a:rPr lang="ru-RU" sz="2400" dirty="0" err="1" smtClean="0">
                <a:solidFill>
                  <a:srgbClr val="0070C0"/>
                </a:solidFill>
              </a:rPr>
              <a:t>місце</a:t>
            </a:r>
            <a:r>
              <a:rPr lang="ru-RU" sz="2400" dirty="0" smtClean="0">
                <a:solidFill>
                  <a:srgbClr val="0070C0"/>
                </a:solidFill>
              </a:rPr>
              <a:t> у </a:t>
            </a:r>
            <a:r>
              <a:rPr lang="ru-RU" sz="2400" dirty="0" err="1" smtClean="0">
                <a:solidFill>
                  <a:srgbClr val="0070C0"/>
                </a:solidFill>
              </a:rPr>
              <a:t>світі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і</a:t>
            </a:r>
            <a:r>
              <a:rPr lang="ru-RU" sz="2400" dirty="0" smtClean="0">
                <a:solidFill>
                  <a:srgbClr val="0070C0"/>
                </a:solidFill>
              </a:rPr>
              <a:t> 4-е </a:t>
            </a:r>
            <a:r>
              <a:rPr lang="ru-RU" sz="2400" dirty="0" err="1" smtClean="0">
                <a:solidFill>
                  <a:srgbClr val="0070C0"/>
                </a:solidFill>
              </a:rPr>
              <a:t>місце</a:t>
            </a:r>
            <a:r>
              <a:rPr lang="ru-RU" sz="2400" dirty="0" smtClean="0">
                <a:solidFill>
                  <a:srgbClr val="0070C0"/>
                </a:solidFill>
              </a:rPr>
              <a:t> в </a:t>
            </a:r>
            <a:r>
              <a:rPr lang="ru-RU" sz="2400" dirty="0" err="1" smtClean="0">
                <a:solidFill>
                  <a:srgbClr val="0070C0"/>
                </a:solidFill>
              </a:rPr>
              <a:t>Європі</a:t>
            </a:r>
            <a:r>
              <a:rPr lang="ru-RU" sz="2400" dirty="0" smtClean="0">
                <a:solidFill>
                  <a:srgbClr val="0070C0"/>
                </a:solidFill>
              </a:rPr>
              <a:t> за </a:t>
            </a:r>
            <a:r>
              <a:rPr lang="ru-RU" sz="2400" dirty="0" err="1" smtClean="0">
                <a:solidFill>
                  <a:srgbClr val="0070C0"/>
                </a:solidFill>
              </a:rPr>
              <a:t>кількістю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населення</a:t>
            </a:r>
            <a:r>
              <a:rPr lang="ru-RU" sz="2400" dirty="0" smtClean="0">
                <a:solidFill>
                  <a:srgbClr val="0070C0"/>
                </a:solidFill>
              </a:rPr>
              <a:t>. 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err="1" smtClean="0">
                <a:solidFill>
                  <a:srgbClr val="0070C0"/>
                </a:solidFill>
              </a:rPr>
              <a:t>Густина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населення</a:t>
            </a:r>
            <a:r>
              <a:rPr lang="ru-RU" sz="2400" dirty="0" smtClean="0">
                <a:solidFill>
                  <a:srgbClr val="0070C0"/>
                </a:solidFill>
              </a:rPr>
              <a:t> - 102 </a:t>
            </a:r>
            <a:r>
              <a:rPr lang="ru-RU" sz="2400" dirty="0" err="1" smtClean="0">
                <a:solidFill>
                  <a:srgbClr val="0070C0"/>
                </a:solidFill>
              </a:rPr>
              <a:t>людини</a:t>
            </a:r>
            <a:r>
              <a:rPr lang="ru-RU" sz="2400" dirty="0" smtClean="0">
                <a:solidFill>
                  <a:srgbClr val="0070C0"/>
                </a:solidFill>
              </a:rPr>
              <a:t> на 1 км2.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france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500042"/>
            <a:ext cx="5500694" cy="6357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вищої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571612"/>
            <a:ext cx="4352956" cy="5286388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Отримати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вищу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освіту</a:t>
            </a:r>
            <a:r>
              <a:rPr lang="ru-RU" sz="2000" dirty="0" smtClean="0"/>
              <a:t>, </a:t>
            </a:r>
            <a:r>
              <a:rPr lang="ru-RU" sz="2000" dirty="0" err="1" smtClean="0"/>
              <a:t>маючи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повну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середню</a:t>
            </a:r>
            <a:r>
              <a:rPr lang="ru-RU" sz="2000" dirty="0" smtClean="0"/>
              <a:t>,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у 78 </a:t>
            </a:r>
            <a:r>
              <a:rPr lang="ru-RU" sz="2000" dirty="0" err="1" smtClean="0"/>
              <a:t>університетах</a:t>
            </a:r>
            <a:r>
              <a:rPr lang="ru-RU" sz="2000" dirty="0" smtClean="0"/>
              <a:t>. 453 ВНЗ, </a:t>
            </a:r>
            <a:r>
              <a:rPr lang="ru-RU" sz="2000" dirty="0" err="1" smtClean="0"/>
              <a:t>переважно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монодисциплінарних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невеликий (</a:t>
            </a:r>
            <a:r>
              <a:rPr lang="ru-RU" sz="2000" dirty="0" err="1" smtClean="0"/>
              <a:t>кілька</a:t>
            </a:r>
            <a:r>
              <a:rPr lang="ru-RU" sz="2000" dirty="0" smtClean="0"/>
              <a:t> </a:t>
            </a:r>
            <a:r>
              <a:rPr lang="ru-RU" sz="2000" dirty="0" err="1" smtClean="0"/>
              <a:t>сотень</a:t>
            </a:r>
            <a:r>
              <a:rPr lang="ru-RU" sz="2000" dirty="0" smtClean="0"/>
              <a:t>) контингент </a:t>
            </a:r>
            <a:r>
              <a:rPr lang="ru-RU" sz="2000" dirty="0" err="1" smtClean="0"/>
              <a:t>студентів</a:t>
            </a:r>
            <a:r>
              <a:rPr lang="ru-RU" sz="2000" dirty="0" smtClean="0"/>
              <a:t>. 25 </a:t>
            </a:r>
            <a:r>
              <a:rPr lang="ru-RU" sz="2000" dirty="0" err="1" smtClean="0"/>
              <a:t>відсотків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студентів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навчається</a:t>
            </a:r>
            <a:r>
              <a:rPr lang="ru-RU" sz="2000" dirty="0" smtClean="0"/>
              <a:t> у приватному </a:t>
            </a:r>
            <a:r>
              <a:rPr lang="ru-RU" sz="2000" dirty="0" err="1" smtClean="0"/>
              <a:t>секторі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</a:t>
            </a:r>
            <a:r>
              <a:rPr lang="ru-RU" sz="2000" dirty="0" err="1" smtClean="0"/>
              <a:t>налічує</a:t>
            </a:r>
            <a:r>
              <a:rPr lang="ru-RU" sz="2000" dirty="0" smtClean="0"/>
              <a:t> 5 </a:t>
            </a:r>
            <a:r>
              <a:rPr lang="ru-RU" sz="2000" dirty="0" err="1" smtClean="0"/>
              <a:t>університетів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453 </a:t>
            </a:r>
            <a:r>
              <a:rPr lang="ru-RU" sz="2000" dirty="0" err="1" smtClean="0"/>
              <a:t>спеціалізованих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закладів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.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2/3 </a:t>
            </a:r>
            <a:r>
              <a:rPr lang="ru-RU" sz="2000" dirty="0" err="1" smtClean="0"/>
              <a:t>студентів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навчаються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державних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університетах</a:t>
            </a:r>
            <a:r>
              <a:rPr lang="ru-RU" sz="2000" dirty="0" smtClean="0"/>
              <a:t>,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майже</a:t>
            </a:r>
            <a:r>
              <a:rPr lang="ru-RU" sz="2000" dirty="0" smtClean="0"/>
              <a:t>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них -великий заклад </a:t>
            </a:r>
            <a:r>
              <a:rPr lang="ru-RU" sz="2000" dirty="0" err="1" smtClean="0"/>
              <a:t>з</a:t>
            </a:r>
            <a:r>
              <a:rPr lang="ru-RU" sz="2000" dirty="0" smtClean="0"/>
              <a:t> десятком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тисяч</a:t>
            </a:r>
            <a:r>
              <a:rPr lang="ru-RU" sz="2000" dirty="0" smtClean="0"/>
              <a:t> </a:t>
            </a:r>
            <a:r>
              <a:rPr lang="ru-RU" sz="2000" dirty="0" err="1" smtClean="0"/>
              <a:t>студентів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428736"/>
            <a:ext cx="435768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студентів-іноземців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00173"/>
            <a:ext cx="4286248" cy="3429025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Франція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більшості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студентів-іноземців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була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й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залишається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однією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найпривабливіших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країн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як для короткого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довгого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стажування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так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для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отримання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повної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освіти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оскільки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майже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всі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вони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навчаються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державних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університетах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де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їхня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частка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сягає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8-9%.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500175"/>
            <a:ext cx="4429156" cy="2071701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Іноземець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повинен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відповідати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трьом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вимогам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засвідчити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мови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грант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оплатити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навчання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добитися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визнання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свого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документа про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освіту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того закладу, де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збирається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вчитися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349479"/>
            <a:ext cx="4357718" cy="250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Вступні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екзамени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57422" y="1285860"/>
            <a:ext cx="4572032" cy="3857652"/>
          </a:xfrm>
        </p:spPr>
        <p:txBody>
          <a:bodyPr>
            <a:normAutofit/>
          </a:bodyPr>
          <a:lstStyle/>
          <a:p>
            <a:r>
              <a:rPr lang="ru-RU" sz="2000" b="1" i="1" dirty="0" err="1" smtClean="0">
                <a:solidFill>
                  <a:srgbClr val="FF0000"/>
                </a:solidFill>
              </a:rPr>
              <a:t>Вступний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мовний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екзамен</a:t>
            </a:r>
            <a:r>
              <a:rPr lang="ru-RU" sz="2000" b="1" i="1" dirty="0" smtClean="0">
                <a:solidFill>
                  <a:srgbClr val="FF0000"/>
                </a:solidFill>
              </a:rPr>
              <a:t> (проводиться у лютому в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рідній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країні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студента-іноземця</a:t>
            </a:r>
            <a:r>
              <a:rPr lang="ru-RU" sz="2000" b="1" i="1" dirty="0" smtClean="0">
                <a:solidFill>
                  <a:srgbClr val="FF0000"/>
                </a:solidFill>
              </a:rPr>
              <a:t>) для тих,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хто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хоче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навчатися</a:t>
            </a:r>
            <a:r>
              <a:rPr lang="ru-RU" sz="2000" b="1" i="1" dirty="0" smtClean="0">
                <a:solidFill>
                  <a:srgbClr val="FF0000"/>
                </a:solidFill>
              </a:rPr>
              <a:t> у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майже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80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університетах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Франції</a:t>
            </a:r>
            <a:r>
              <a:rPr lang="ru-RU" sz="2000" b="1" i="1" dirty="0" smtClean="0">
                <a:solidFill>
                  <a:srgbClr val="FF0000"/>
                </a:solidFill>
              </a:rPr>
              <a:t> (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периферійні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навчальні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заклади</a:t>
            </a:r>
            <a:r>
              <a:rPr lang="ru-RU" sz="2000" b="1" i="1" dirty="0" smtClean="0">
                <a:solidFill>
                  <a:srgbClr val="FF0000"/>
                </a:solidFill>
              </a:rPr>
              <a:t> за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якістю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й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рівнем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освіти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майже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нічим</a:t>
            </a:r>
            <a:r>
              <a:rPr lang="ru-RU" sz="2000" b="1" i="1" dirty="0" smtClean="0">
                <a:solidFill>
                  <a:srgbClr val="FF000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поступаються</a:t>
            </a:r>
            <a:r>
              <a:rPr lang="ru-RU" sz="2000" b="1" i="1" dirty="0" smtClean="0">
                <a:solidFill>
                  <a:srgbClr val="FF0000"/>
                </a:solidFill>
              </a:rPr>
              <a:t> 15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паризьким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університетам</a:t>
            </a:r>
            <a:r>
              <a:rPr lang="ru-RU" sz="2000" b="1" i="1" dirty="0" smtClean="0">
                <a:solidFill>
                  <a:srgbClr val="FF0000"/>
                </a:solidFill>
              </a:rPr>
              <a:t>).</a:t>
            </a:r>
          </a:p>
          <a:p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75294">
            <a:off x="6649223" y="4429132"/>
            <a:ext cx="2494777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96186">
            <a:off x="0" y="4436559"/>
            <a:ext cx="2571768" cy="2421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7166"/>
            <a:ext cx="1833562" cy="114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285728"/>
            <a:ext cx="1833562" cy="1143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800" dirty="0" err="1" smtClean="0">
                <a:solidFill>
                  <a:srgbClr val="7030A0"/>
                </a:solidFill>
              </a:rPr>
              <a:t>Академічний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рік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Франції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починається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у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вересні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чи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жовтні</a:t>
            </a:r>
            <a:r>
              <a:rPr lang="ru-RU" sz="1800" dirty="0" smtClean="0">
                <a:solidFill>
                  <a:srgbClr val="7030A0"/>
                </a:solidFill>
              </a:rPr>
              <a:t> та </a:t>
            </a:r>
            <a:r>
              <a:rPr lang="ru-RU" sz="1800" dirty="0" err="1" smtClean="0">
                <a:solidFill>
                  <a:srgbClr val="7030A0"/>
                </a:solidFill>
              </a:rPr>
              <a:t>закінчується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травні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чи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червні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залежно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від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навчального</a:t>
            </a:r>
            <a:r>
              <a:rPr lang="ru-RU" sz="1800" dirty="0" smtClean="0">
                <a:solidFill>
                  <a:srgbClr val="7030A0"/>
                </a:solidFill>
              </a:rPr>
              <a:t> закладу та </a:t>
            </a:r>
            <a:r>
              <a:rPr lang="ru-RU" sz="1800" dirty="0" err="1" smtClean="0">
                <a:solidFill>
                  <a:srgbClr val="7030A0"/>
                </a:solidFill>
              </a:rPr>
              <a:t>обраної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спеціальності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err="1" smtClean="0">
                <a:solidFill>
                  <a:srgbClr val="7030A0"/>
                </a:solidFill>
              </a:rPr>
              <a:t>Академічний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рік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розбивається</a:t>
            </a:r>
            <a:r>
              <a:rPr lang="ru-RU" sz="1800" dirty="0" smtClean="0">
                <a:solidFill>
                  <a:srgbClr val="7030A0"/>
                </a:solidFill>
              </a:rPr>
              <a:t> на </a:t>
            </a:r>
            <a:r>
              <a:rPr lang="ru-RU" sz="1800" dirty="0" err="1" smtClean="0">
                <a:solidFill>
                  <a:srgbClr val="7030A0"/>
                </a:solidFill>
              </a:rPr>
              <a:t>канікули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Два </a:t>
            </a:r>
            <a:r>
              <a:rPr lang="ru-RU" sz="1800" dirty="0" err="1" smtClean="0">
                <a:solidFill>
                  <a:srgbClr val="7030A0"/>
                </a:solidFill>
              </a:rPr>
              <a:t>тижні</a:t>
            </a:r>
            <a:r>
              <a:rPr lang="ru-RU" sz="1800" dirty="0" smtClean="0">
                <a:solidFill>
                  <a:srgbClr val="7030A0"/>
                </a:solidFill>
              </a:rPr>
              <a:t> у </a:t>
            </a:r>
            <a:r>
              <a:rPr lang="ru-RU" sz="1800" dirty="0" err="1" smtClean="0">
                <a:solidFill>
                  <a:srgbClr val="7030A0"/>
                </a:solidFill>
              </a:rPr>
              <a:t>грудні-січні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включаючи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католицьке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Різдво</a:t>
            </a:r>
            <a:r>
              <a:rPr lang="ru-RU" sz="1800" dirty="0" smtClean="0">
                <a:solidFill>
                  <a:srgbClr val="7030A0"/>
                </a:solidFill>
              </a:rPr>
              <a:t> та </a:t>
            </a:r>
            <a:r>
              <a:rPr lang="ru-RU" sz="1800" dirty="0" err="1" smtClean="0">
                <a:solidFill>
                  <a:srgbClr val="7030A0"/>
                </a:solidFill>
              </a:rPr>
              <a:t>Новий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рік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Два </a:t>
            </a:r>
            <a:r>
              <a:rPr lang="ru-RU" sz="1800" dirty="0" err="1" smtClean="0">
                <a:solidFill>
                  <a:srgbClr val="7030A0"/>
                </a:solidFill>
              </a:rPr>
              <a:t>тижні</a:t>
            </a:r>
            <a:r>
              <a:rPr lang="ru-RU" sz="1800" dirty="0" smtClean="0">
                <a:solidFill>
                  <a:srgbClr val="7030A0"/>
                </a:solidFill>
              </a:rPr>
              <a:t> у лютому: </a:t>
            </a:r>
            <a:r>
              <a:rPr lang="ru-RU" sz="1800" dirty="0" err="1" smtClean="0">
                <a:solidFill>
                  <a:srgbClr val="7030A0"/>
                </a:solidFill>
              </a:rPr>
              <a:t>зимові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канікули</a:t>
            </a:r>
            <a:r>
              <a:rPr lang="ru-RU" sz="1800" dirty="0" smtClean="0">
                <a:solidFill>
                  <a:srgbClr val="7030A0"/>
                </a:solidFill>
              </a:rPr>
              <a:t>;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Два </a:t>
            </a:r>
            <a:r>
              <a:rPr lang="ru-RU" sz="1800" dirty="0" err="1" smtClean="0">
                <a:solidFill>
                  <a:srgbClr val="7030A0"/>
                </a:solidFill>
              </a:rPr>
              <a:t>тижні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навесні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кінець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березня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чи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квітня</a:t>
            </a:r>
            <a:r>
              <a:rPr lang="ru-RU" sz="1800" dirty="0" smtClean="0">
                <a:solidFill>
                  <a:srgbClr val="7030A0"/>
                </a:solidFill>
              </a:rPr>
              <a:t>, </a:t>
            </a:r>
            <a:r>
              <a:rPr lang="ru-RU" sz="1800" dirty="0" err="1" smtClean="0">
                <a:solidFill>
                  <a:srgbClr val="7030A0"/>
                </a:solidFill>
              </a:rPr>
              <a:t>які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ще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називають</a:t>
            </a:r>
            <a:r>
              <a:rPr lang="ru-RU" sz="1800" dirty="0" smtClean="0">
                <a:solidFill>
                  <a:srgbClr val="7030A0"/>
                </a:solidFill>
              </a:rPr>
              <a:t> «</a:t>
            </a:r>
            <a:r>
              <a:rPr lang="ru-RU" sz="1800" dirty="0" err="1" smtClean="0">
                <a:solidFill>
                  <a:srgbClr val="7030A0"/>
                </a:solidFill>
              </a:rPr>
              <a:t>Великодніми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канікулами</a:t>
            </a:r>
            <a:r>
              <a:rPr lang="ru-RU" sz="1800" dirty="0" smtClean="0">
                <a:solidFill>
                  <a:srgbClr val="7030A0"/>
                </a:solidFill>
              </a:rPr>
              <a:t>»;</a:t>
            </a:r>
            <a:br>
              <a:rPr lang="ru-RU" sz="1800" dirty="0" smtClean="0">
                <a:solidFill>
                  <a:srgbClr val="7030A0"/>
                </a:solidFill>
              </a:rPr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22043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Академічний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рік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57422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24126">
            <a:off x="4980340" y="2654392"/>
            <a:ext cx="3759631" cy="266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Вартість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4643470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0070C0"/>
                </a:solidFill>
              </a:rPr>
              <a:t>Університетська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освіта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є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безкоштовною</a:t>
            </a:r>
            <a:r>
              <a:rPr lang="ru-RU" sz="2400" dirty="0" smtClean="0">
                <a:solidFill>
                  <a:srgbClr val="0070C0"/>
                </a:solidFill>
              </a:rPr>
              <a:t>. На початку </a:t>
            </a:r>
            <a:r>
              <a:rPr lang="ru-RU" sz="2400" dirty="0" err="1" smtClean="0">
                <a:solidFill>
                  <a:srgbClr val="0070C0"/>
                </a:solidFill>
              </a:rPr>
              <a:t>навчального</a:t>
            </a:r>
            <a:r>
              <a:rPr lang="ru-RU" sz="2400" dirty="0" smtClean="0">
                <a:solidFill>
                  <a:srgbClr val="0070C0"/>
                </a:solidFill>
              </a:rPr>
              <a:t> року </a:t>
            </a:r>
            <a:r>
              <a:rPr lang="ru-RU" sz="2400" dirty="0" err="1" smtClean="0">
                <a:solidFill>
                  <a:srgbClr val="0070C0"/>
                </a:solidFill>
              </a:rPr>
              <a:t>необхідно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сплатити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лише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адміністративний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внесок</a:t>
            </a:r>
            <a:r>
              <a:rPr lang="ru-RU" sz="2400" dirty="0" smtClean="0">
                <a:solidFill>
                  <a:srgbClr val="0070C0"/>
                </a:solidFill>
              </a:rPr>
              <a:t> сума </a:t>
            </a:r>
            <a:r>
              <a:rPr lang="ru-RU" sz="2400" dirty="0" err="1" smtClean="0">
                <a:solidFill>
                  <a:srgbClr val="0070C0"/>
                </a:solidFill>
              </a:rPr>
              <a:t>якого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рідко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перевищу</a:t>
            </a:r>
            <a:r>
              <a:rPr lang="ru-RU" sz="2400" dirty="0" smtClean="0">
                <a:solidFill>
                  <a:srgbClr val="0070C0"/>
                </a:solidFill>
              </a:rPr>
              <a:t> 300 </a:t>
            </a:r>
            <a:r>
              <a:rPr lang="ru-RU" sz="2400" dirty="0" err="1" smtClean="0">
                <a:solidFill>
                  <a:srgbClr val="0070C0"/>
                </a:solidFill>
              </a:rPr>
              <a:t>Євро</a:t>
            </a:r>
            <a:r>
              <a:rPr lang="en-US" sz="2400" dirty="0" smtClean="0">
                <a:solidFill>
                  <a:srgbClr val="0070C0"/>
                </a:solidFill>
              </a:rPr>
              <a:t>= 2400</a:t>
            </a:r>
            <a:r>
              <a:rPr lang="uk-UA" sz="2400" dirty="0" smtClean="0">
                <a:solidFill>
                  <a:srgbClr val="0070C0"/>
                </a:solidFill>
              </a:rPr>
              <a:t> (</a:t>
            </a:r>
            <a:r>
              <a:rPr lang="uk-UA" sz="2400" dirty="0" err="1" smtClean="0">
                <a:solidFill>
                  <a:srgbClr val="0070C0"/>
                </a:solidFill>
              </a:rPr>
              <a:t>грн</a:t>
            </a:r>
            <a:r>
              <a:rPr lang="uk-UA" sz="2400" dirty="0" smtClean="0">
                <a:solidFill>
                  <a:srgbClr val="0070C0"/>
                </a:solidFill>
              </a:rPr>
              <a:t>).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В </a:t>
            </a:r>
            <a:r>
              <a:rPr lang="ru-RU" sz="2400" dirty="0" err="1" smtClean="0">
                <a:solidFill>
                  <a:srgbClr val="0070C0"/>
                </a:solidFill>
              </a:rPr>
              <a:t>державних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інженерних</a:t>
            </a:r>
            <a:r>
              <a:rPr lang="ru-RU" sz="2400" dirty="0" smtClean="0">
                <a:solidFill>
                  <a:srgbClr val="0070C0"/>
                </a:solidFill>
              </a:rPr>
              <a:t> школах </a:t>
            </a:r>
            <a:r>
              <a:rPr lang="ru-RU" sz="2400" dirty="0" err="1" smtClean="0">
                <a:solidFill>
                  <a:srgbClr val="0070C0"/>
                </a:solidFill>
              </a:rPr>
              <a:t>вартість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навчання</a:t>
            </a:r>
            <a:r>
              <a:rPr lang="ru-RU" sz="2400" dirty="0" smtClean="0">
                <a:solidFill>
                  <a:srgbClr val="0070C0"/>
                </a:solidFill>
              </a:rPr>
              <a:t> становить </a:t>
            </a:r>
            <a:r>
              <a:rPr lang="ru-RU" sz="2400" dirty="0" err="1" smtClean="0">
                <a:solidFill>
                  <a:srgbClr val="0070C0"/>
                </a:solidFill>
              </a:rPr>
              <a:t>приблизно</a:t>
            </a:r>
            <a:r>
              <a:rPr lang="ru-RU" sz="2400" dirty="0" smtClean="0">
                <a:solidFill>
                  <a:srgbClr val="0070C0"/>
                </a:solidFill>
              </a:rPr>
              <a:t> 600 </a:t>
            </a:r>
            <a:r>
              <a:rPr lang="ru-RU" sz="2400" dirty="0" err="1" smtClean="0">
                <a:solidFill>
                  <a:srgbClr val="0070C0"/>
                </a:solidFill>
              </a:rPr>
              <a:t>євро</a:t>
            </a:r>
            <a:r>
              <a:rPr lang="ru-RU" sz="2400" dirty="0" smtClean="0">
                <a:solidFill>
                  <a:srgbClr val="0070C0"/>
                </a:solidFill>
              </a:rPr>
              <a:t> на </a:t>
            </a:r>
            <a:r>
              <a:rPr lang="ru-RU" sz="2400" dirty="0" err="1" smtClean="0">
                <a:solidFill>
                  <a:srgbClr val="0070C0"/>
                </a:solidFill>
              </a:rPr>
              <a:t>рік</a:t>
            </a:r>
            <a:r>
              <a:rPr lang="ru-RU" sz="2400" dirty="0" smtClean="0">
                <a:solidFill>
                  <a:srgbClr val="0070C0"/>
                </a:solidFill>
              </a:rPr>
              <a:t> =4800(</a:t>
            </a:r>
            <a:r>
              <a:rPr lang="ru-RU" sz="2400" dirty="0" err="1" smtClean="0">
                <a:solidFill>
                  <a:srgbClr val="0070C0"/>
                </a:solidFill>
              </a:rPr>
              <a:t>грн</a:t>
            </a:r>
            <a:r>
              <a:rPr lang="ru-RU" sz="2400" dirty="0" smtClean="0">
                <a:solidFill>
                  <a:srgbClr val="0070C0"/>
                </a:solidFill>
              </a:rPr>
              <a:t>). В </a:t>
            </a:r>
            <a:r>
              <a:rPr lang="ru-RU" sz="2400" dirty="0" err="1" smtClean="0">
                <a:solidFill>
                  <a:srgbClr val="0070C0"/>
                </a:solidFill>
              </a:rPr>
              <a:t>інших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навчальних</a:t>
            </a:r>
            <a:r>
              <a:rPr lang="ru-RU" sz="2400" dirty="0" smtClean="0">
                <a:solidFill>
                  <a:srgbClr val="0070C0"/>
                </a:solidFill>
              </a:rPr>
              <a:t> закладах, </a:t>
            </a:r>
            <a:r>
              <a:rPr lang="ru-RU" sz="2400" dirty="0" err="1" smtClean="0">
                <a:solidFill>
                  <a:srgbClr val="0070C0"/>
                </a:solidFill>
              </a:rPr>
              <a:t>зокрема</a:t>
            </a:r>
            <a:r>
              <a:rPr lang="ru-RU" sz="2400" dirty="0" smtClean="0">
                <a:solidFill>
                  <a:srgbClr val="0070C0"/>
                </a:solidFill>
              </a:rPr>
              <a:t> у </a:t>
            </a:r>
            <a:r>
              <a:rPr lang="ru-RU" sz="2400" dirty="0" err="1" smtClean="0">
                <a:solidFill>
                  <a:srgbClr val="0070C0"/>
                </a:solidFill>
              </a:rPr>
              <a:t>вищих</a:t>
            </a:r>
            <a:r>
              <a:rPr lang="ru-RU" sz="2400" dirty="0" smtClean="0">
                <a:solidFill>
                  <a:srgbClr val="0070C0"/>
                </a:solidFill>
              </a:rPr>
              <a:t> школах менеджменту, оплата </a:t>
            </a:r>
            <a:r>
              <a:rPr lang="ru-RU" sz="2400" dirty="0" err="1" smtClean="0">
                <a:solidFill>
                  <a:srgbClr val="0070C0"/>
                </a:solidFill>
              </a:rPr>
              <a:t>навчання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залежить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від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обраної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r>
              <a:rPr lang="ru-RU" sz="2400" dirty="0" err="1" smtClean="0">
                <a:solidFill>
                  <a:srgbClr val="0070C0"/>
                </a:solidFill>
              </a:rPr>
              <a:t>спеціальності</a:t>
            </a:r>
            <a:r>
              <a:rPr lang="ru-RU" sz="2400" dirty="0" smtClean="0">
                <a:solidFill>
                  <a:srgbClr val="0070C0"/>
                </a:solidFill>
              </a:rPr>
              <a:t> та виду </a:t>
            </a:r>
            <a:r>
              <a:rPr lang="ru-RU" sz="2400" dirty="0" err="1" smtClean="0">
                <a:solidFill>
                  <a:srgbClr val="0070C0"/>
                </a:solidFill>
              </a:rPr>
              <a:t>навчального</a:t>
            </a:r>
            <a:r>
              <a:rPr lang="ru-RU" sz="2400" dirty="0" smtClean="0">
                <a:solidFill>
                  <a:srgbClr val="0070C0"/>
                </a:solidFill>
              </a:rPr>
              <a:t> закладу.</a:t>
            </a:r>
            <a:br>
              <a:rPr lang="ru-RU" sz="2400" dirty="0" smtClean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84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Французькі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ВНЗ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060849"/>
            <a:ext cx="4608512" cy="3903854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</a:rPr>
              <a:t>Офіційних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рейтингів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навчальних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закладів</a:t>
            </a:r>
            <a:r>
              <a:rPr lang="ru-RU" sz="2000" dirty="0" smtClean="0">
                <a:solidFill>
                  <a:srgbClr val="FF0000"/>
                </a:solidFill>
              </a:rPr>
              <a:t> у </a:t>
            </a:r>
            <a:r>
              <a:rPr lang="ru-RU" sz="2000" dirty="0" err="1" smtClean="0">
                <a:solidFill>
                  <a:srgbClr val="FF0000"/>
                </a:solidFill>
              </a:rPr>
              <a:t>Франції</a:t>
            </a:r>
            <a:r>
              <a:rPr lang="ru-RU" sz="2000" dirty="0" smtClean="0">
                <a:solidFill>
                  <a:srgbClr val="FF0000"/>
                </a:solidFill>
              </a:rPr>
              <a:t> не </a:t>
            </a:r>
            <a:r>
              <a:rPr lang="ru-RU" sz="2000" dirty="0" err="1" smtClean="0">
                <a:solidFill>
                  <a:srgbClr val="FF0000"/>
                </a:solidFill>
              </a:rPr>
              <a:t>існує</a:t>
            </a:r>
            <a:r>
              <a:rPr lang="ru-RU" sz="2000" dirty="0" smtClean="0">
                <a:solidFill>
                  <a:srgbClr val="FF0000"/>
                </a:solidFill>
              </a:rPr>
              <a:t>, але </a:t>
            </a:r>
            <a:r>
              <a:rPr lang="ru-RU" sz="2000" dirty="0" err="1" smtClean="0">
                <a:solidFill>
                  <a:srgbClr val="FF0000"/>
                </a:solidFill>
              </a:rPr>
              <a:t>можна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говорити</a:t>
            </a:r>
            <a:r>
              <a:rPr lang="ru-RU" sz="2000" dirty="0" smtClean="0">
                <a:solidFill>
                  <a:srgbClr val="FF0000"/>
                </a:solidFill>
              </a:rPr>
              <a:t> про </a:t>
            </a:r>
            <a:r>
              <a:rPr lang="ru-RU" sz="2000" dirty="0" err="1" smtClean="0">
                <a:solidFill>
                  <a:srgbClr val="FF0000"/>
                </a:solidFill>
              </a:rPr>
              <a:t>сформовані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репутації</a:t>
            </a:r>
            <a:r>
              <a:rPr lang="ru-RU" sz="2000" dirty="0" smtClean="0">
                <a:solidFill>
                  <a:srgbClr val="FF0000"/>
                </a:solidFill>
              </a:rPr>
              <a:t>. Так, у </a:t>
            </a:r>
            <a:r>
              <a:rPr lang="ru-RU" sz="2000" dirty="0" err="1" smtClean="0">
                <a:solidFill>
                  <a:srgbClr val="FF0000"/>
                </a:solidFill>
              </a:rPr>
              <a:t>Страсбурзькому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університеті</a:t>
            </a:r>
            <a:r>
              <a:rPr lang="ru-RU" sz="2000" dirty="0" smtClean="0">
                <a:solidFill>
                  <a:srgbClr val="FF0000"/>
                </a:solidFill>
              </a:rPr>
              <a:t>, як </a:t>
            </a:r>
            <a:r>
              <a:rPr lang="ru-RU" sz="2000" dirty="0" err="1" smtClean="0">
                <a:solidFill>
                  <a:srgbClr val="FF0000"/>
                </a:solidFill>
              </a:rPr>
              <a:t>вважається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 err="1" smtClean="0">
                <a:solidFill>
                  <a:srgbClr val="FF0000"/>
                </a:solidFill>
              </a:rPr>
              <a:t>кращий</a:t>
            </a:r>
            <a:r>
              <a:rPr lang="ru-RU" sz="2000" dirty="0" smtClean="0">
                <a:solidFill>
                  <a:srgbClr val="FF0000"/>
                </a:solidFill>
              </a:rPr>
              <a:t> у </a:t>
            </a:r>
            <a:r>
              <a:rPr lang="ru-RU" sz="2000" dirty="0" err="1" smtClean="0">
                <a:solidFill>
                  <a:srgbClr val="FF0000"/>
                </a:solidFill>
              </a:rPr>
              <a:t>Франції</a:t>
            </a:r>
            <a:r>
              <a:rPr lang="ru-RU" sz="2000" dirty="0" smtClean="0">
                <a:solidFill>
                  <a:srgbClr val="FF0000"/>
                </a:solidFill>
              </a:rPr>
              <a:t> факультет </a:t>
            </a:r>
            <a:r>
              <a:rPr lang="ru-RU" sz="2000" dirty="0" err="1" smtClean="0">
                <a:solidFill>
                  <a:srgbClr val="FF0000"/>
                </a:solidFill>
              </a:rPr>
              <a:t>німецької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мови</a:t>
            </a:r>
            <a:r>
              <a:rPr lang="ru-RU" sz="2000" dirty="0" smtClean="0">
                <a:solidFill>
                  <a:srgbClr val="FF0000"/>
                </a:solidFill>
              </a:rPr>
              <a:t>, а, </a:t>
            </a:r>
            <a:r>
              <a:rPr lang="ru-RU" sz="2000" dirty="0" err="1" smtClean="0">
                <a:solidFill>
                  <a:srgbClr val="FF0000"/>
                </a:solidFill>
              </a:rPr>
              <a:t>наприклад</a:t>
            </a:r>
            <a:r>
              <a:rPr lang="ru-RU" sz="2000" dirty="0" smtClean="0">
                <a:solidFill>
                  <a:srgbClr val="FF0000"/>
                </a:solidFill>
              </a:rPr>
              <a:t>, в </a:t>
            </a:r>
            <a:r>
              <a:rPr lang="ru-RU" sz="2000" dirty="0" err="1" smtClean="0">
                <a:solidFill>
                  <a:srgbClr val="FF0000"/>
                </a:solidFill>
              </a:rPr>
              <a:t>університеті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</a:rPr>
              <a:t>Монпелье</a:t>
            </a:r>
            <a:r>
              <a:rPr lang="ru-RU" sz="2000" dirty="0" smtClean="0">
                <a:solidFill>
                  <a:srgbClr val="FF0000"/>
                </a:solidFill>
              </a:rPr>
              <a:t> особливо добре поставлена справа на факультетах </a:t>
            </a:r>
            <a:r>
              <a:rPr lang="ru-RU" sz="2000" dirty="0" err="1" smtClean="0">
                <a:solidFill>
                  <a:srgbClr val="FF0000"/>
                </a:solidFill>
              </a:rPr>
              <a:t>природничих</a:t>
            </a:r>
            <a:r>
              <a:rPr lang="ru-RU" sz="2000" dirty="0" smtClean="0">
                <a:solidFill>
                  <a:srgbClr val="FF0000"/>
                </a:solidFill>
              </a:rPr>
              <a:t> наук і </a:t>
            </a:r>
            <a:r>
              <a:rPr lang="ru-RU" sz="2000" dirty="0" err="1" smtClean="0">
                <a:solidFill>
                  <a:srgbClr val="FF0000"/>
                </a:solidFill>
              </a:rPr>
              <a:t>медицини</a:t>
            </a:r>
            <a:r>
              <a:rPr lang="ru-RU" sz="2000" dirty="0" smtClean="0">
                <a:solidFill>
                  <a:srgbClr val="FF0000"/>
                </a:solidFill>
              </a:rPr>
              <a:t>.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920084"/>
            <a:ext cx="4042792" cy="4937915"/>
          </a:xfrm>
        </p:spPr>
        <p:txBody>
          <a:bodyPr>
            <a:noAutofit/>
          </a:bodyPr>
          <a:lstStyle/>
          <a:p>
            <a:r>
              <a:rPr lang="ru-RU" sz="1900" dirty="0" err="1">
                <a:solidFill>
                  <a:srgbClr val="002060"/>
                </a:solidFill>
              </a:rPr>
              <a:t>Страсбурзький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університет</a:t>
            </a:r>
            <a:r>
              <a:rPr lang="ru-RU" sz="1900" dirty="0">
                <a:solidFill>
                  <a:srgbClr val="002060"/>
                </a:solidFill>
              </a:rPr>
              <a:t>, </a:t>
            </a:r>
            <a:r>
              <a:rPr lang="ru-RU" sz="1900" dirty="0" err="1">
                <a:solidFill>
                  <a:srgbClr val="002060"/>
                </a:solidFill>
              </a:rPr>
              <a:t>Університет</a:t>
            </a:r>
            <a:r>
              <a:rPr lang="ru-RU" sz="1900" dirty="0">
                <a:solidFill>
                  <a:srgbClr val="002060"/>
                </a:solidFill>
              </a:rPr>
              <a:t> Страсбурга— </a:t>
            </a:r>
            <a:r>
              <a:rPr lang="ru-RU" sz="1900" u="sng" dirty="0" err="1">
                <a:solidFill>
                  <a:srgbClr val="002060"/>
                </a:solidFill>
                <a:hlinkClick r:id="rId2" tooltip="Франція"/>
              </a:rPr>
              <a:t>французький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u="sng" dirty="0" err="1">
                <a:solidFill>
                  <a:srgbClr val="002060"/>
                </a:solidFill>
                <a:hlinkClick r:id="rId3" tooltip="Університет"/>
              </a:rPr>
              <a:t>університет</a:t>
            </a:r>
            <a:r>
              <a:rPr lang="ru-RU" sz="1900" dirty="0">
                <a:solidFill>
                  <a:srgbClr val="002060"/>
                </a:solidFill>
              </a:rPr>
              <a:t>, входить до </a:t>
            </a:r>
            <a:r>
              <a:rPr lang="ru-RU" sz="1900" u="sng" dirty="0" err="1">
                <a:solidFill>
                  <a:srgbClr val="002060"/>
                </a:solidFill>
                <a:hlinkClick r:id="rId4" tooltip="Академія (Франція) (ще не написана)"/>
              </a:rPr>
              <a:t>академії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u="sng" dirty="0">
                <a:solidFill>
                  <a:srgbClr val="002060"/>
                </a:solidFill>
                <a:hlinkClick r:id="rId5" tooltip="Страсбург"/>
              </a:rPr>
              <a:t>Страсбурга</a:t>
            </a:r>
            <a:r>
              <a:rPr lang="ru-RU" sz="1900" dirty="0">
                <a:solidFill>
                  <a:srgbClr val="002060"/>
                </a:solidFill>
              </a:rPr>
              <a:t>. У </a:t>
            </a:r>
            <a:r>
              <a:rPr lang="ru-RU" sz="1900" u="sng" dirty="0">
                <a:solidFill>
                  <a:srgbClr val="002060"/>
                </a:solidFill>
                <a:hlinkClick r:id="rId6" tooltip="1970"/>
              </a:rPr>
              <a:t>1970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році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старовинний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Університет</a:t>
            </a:r>
            <a:r>
              <a:rPr lang="ru-RU" sz="1900" dirty="0">
                <a:solidFill>
                  <a:srgbClr val="002060"/>
                </a:solidFill>
              </a:rPr>
              <a:t> Страсбурга </a:t>
            </a:r>
            <a:r>
              <a:rPr lang="ru-RU" sz="1900" dirty="0" err="1">
                <a:solidFill>
                  <a:srgbClr val="002060"/>
                </a:solidFill>
              </a:rPr>
              <a:t>було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розділено</a:t>
            </a:r>
            <a:r>
              <a:rPr lang="ru-RU" sz="1900" dirty="0">
                <a:solidFill>
                  <a:srgbClr val="002060"/>
                </a:solidFill>
              </a:rPr>
              <a:t> на три </a:t>
            </a:r>
            <a:r>
              <a:rPr lang="ru-RU" sz="1900" dirty="0" err="1">
                <a:solidFill>
                  <a:srgbClr val="002060"/>
                </a:solidFill>
              </a:rPr>
              <a:t>окремі</a:t>
            </a:r>
            <a:r>
              <a:rPr lang="ru-RU" sz="1900" dirty="0">
                <a:solidFill>
                  <a:srgbClr val="002060"/>
                </a:solidFill>
              </a:rPr>
              <a:t>: Страсбург I (</a:t>
            </a:r>
            <a:r>
              <a:rPr lang="ru-RU" sz="1900" u="sng" dirty="0" err="1">
                <a:solidFill>
                  <a:srgbClr val="002060"/>
                </a:solidFill>
                <a:hlinkClick r:id="rId7" tooltip="Луї Пастер"/>
              </a:rPr>
              <a:t>Луї</a:t>
            </a:r>
            <a:r>
              <a:rPr lang="ru-RU" sz="1900" u="sng" dirty="0">
                <a:solidFill>
                  <a:srgbClr val="002060"/>
                </a:solidFill>
                <a:hlinkClick r:id="rId7" tooltip="Луї Пастер"/>
              </a:rPr>
              <a:t> Пастера</a:t>
            </a:r>
            <a:r>
              <a:rPr lang="ru-RU" sz="1900" dirty="0">
                <a:solidFill>
                  <a:srgbClr val="002060"/>
                </a:solidFill>
              </a:rPr>
              <a:t>), II (</a:t>
            </a:r>
            <a:r>
              <a:rPr lang="ru-RU" sz="1900" u="sng" dirty="0">
                <a:solidFill>
                  <a:srgbClr val="002060"/>
                </a:solidFill>
                <a:hlinkClick r:id="rId8" tooltip="Марк Блок"/>
              </a:rPr>
              <a:t>Марка Блока</a:t>
            </a:r>
            <a:r>
              <a:rPr lang="ru-RU" sz="1900" dirty="0">
                <a:solidFill>
                  <a:srgbClr val="002060"/>
                </a:solidFill>
              </a:rPr>
              <a:t>) і III (</a:t>
            </a:r>
            <a:r>
              <a:rPr lang="ru-RU" sz="1900" u="sng" dirty="0" err="1">
                <a:solidFill>
                  <a:srgbClr val="002060"/>
                </a:solidFill>
                <a:hlinkClick r:id="rId9" tooltip="Робер Шуман"/>
              </a:rPr>
              <a:t>Робера</a:t>
            </a:r>
            <a:r>
              <a:rPr lang="ru-RU" sz="1900" u="sng" dirty="0">
                <a:solidFill>
                  <a:srgbClr val="002060"/>
                </a:solidFill>
                <a:hlinkClick r:id="rId9" tooltip="Робер Шуман"/>
              </a:rPr>
              <a:t> Шумана</a:t>
            </a:r>
            <a:r>
              <a:rPr lang="ru-RU" sz="1900" dirty="0">
                <a:solidFill>
                  <a:srgbClr val="002060"/>
                </a:solidFill>
              </a:rPr>
              <a:t>). З </a:t>
            </a:r>
            <a:r>
              <a:rPr lang="ru-RU" sz="1900" u="sng" dirty="0">
                <a:solidFill>
                  <a:srgbClr val="002060"/>
                </a:solidFill>
                <a:hlinkClick r:id="rId10" tooltip="1 січня"/>
              </a:rPr>
              <a:t>1 </a:t>
            </a:r>
            <a:r>
              <a:rPr lang="ru-RU" sz="1900" u="sng" dirty="0" err="1">
                <a:solidFill>
                  <a:srgbClr val="002060"/>
                </a:solidFill>
                <a:hlinkClick r:id="rId10" tooltip="1 січня"/>
              </a:rPr>
              <a:t>січня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u="sng" dirty="0">
                <a:solidFill>
                  <a:srgbClr val="002060"/>
                </a:solidFill>
                <a:hlinkClick r:id="rId11" tooltip="2009"/>
              </a:rPr>
              <a:t>2009</a:t>
            </a:r>
            <a:r>
              <a:rPr lang="ru-RU" sz="1900" dirty="0">
                <a:solidFill>
                  <a:srgbClr val="002060"/>
                </a:solidFill>
              </a:rPr>
              <a:t> вони </a:t>
            </a:r>
            <a:r>
              <a:rPr lang="ru-RU" sz="1900" dirty="0" err="1">
                <a:solidFill>
                  <a:srgbClr val="002060"/>
                </a:solidFill>
              </a:rPr>
              <a:t>були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знову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об'єднані</a:t>
            </a:r>
            <a:r>
              <a:rPr lang="ru-RU" sz="1900" dirty="0">
                <a:solidFill>
                  <a:srgbClr val="002060"/>
                </a:solidFill>
              </a:rPr>
              <a:t> в один. </a:t>
            </a:r>
            <a:r>
              <a:rPr lang="ru-RU" sz="1900" dirty="0" err="1">
                <a:solidFill>
                  <a:srgbClr val="002060"/>
                </a:solidFill>
              </a:rPr>
              <a:t>Передбачається</a:t>
            </a:r>
            <a:r>
              <a:rPr lang="ru-RU" sz="1900" dirty="0">
                <a:solidFill>
                  <a:srgbClr val="002060"/>
                </a:solidFill>
              </a:rPr>
              <a:t>, </a:t>
            </a:r>
            <a:r>
              <a:rPr lang="ru-RU" sz="1900" dirty="0" err="1">
                <a:solidFill>
                  <a:srgbClr val="002060"/>
                </a:solidFill>
              </a:rPr>
              <a:t>що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процес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об'єднання</a:t>
            </a:r>
            <a:r>
              <a:rPr lang="ru-RU" sz="1900" dirty="0">
                <a:solidFill>
                  <a:srgbClr val="002060"/>
                </a:solidFill>
              </a:rPr>
              <a:t> буде </a:t>
            </a:r>
            <a:r>
              <a:rPr lang="ru-RU" sz="1900" dirty="0" err="1">
                <a:solidFill>
                  <a:srgbClr val="002060"/>
                </a:solidFill>
              </a:rPr>
              <a:t>поступово</a:t>
            </a:r>
            <a:r>
              <a:rPr lang="ru-RU" sz="1900" dirty="0">
                <a:solidFill>
                  <a:srgbClr val="002060"/>
                </a:solidFill>
              </a:rPr>
              <a:t> завершено до </a:t>
            </a:r>
            <a:r>
              <a:rPr lang="ru-RU" sz="1900" u="sng" dirty="0">
                <a:solidFill>
                  <a:srgbClr val="002060"/>
                </a:solidFill>
                <a:hlinkClick r:id="rId12" tooltip="2012"/>
              </a:rPr>
              <a:t>2012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року.Університет</a:t>
            </a:r>
            <a:r>
              <a:rPr lang="ru-RU" sz="1900" dirty="0">
                <a:solidFill>
                  <a:srgbClr val="002060"/>
                </a:solidFill>
              </a:rPr>
              <a:t> входить до </a:t>
            </a:r>
            <a:r>
              <a:rPr lang="ru-RU" sz="1900" dirty="0" err="1">
                <a:solidFill>
                  <a:srgbClr val="002060"/>
                </a:solidFill>
              </a:rPr>
              <a:t>асоціації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>
                <a:solidFill>
                  <a:srgbClr val="002060"/>
                </a:solidFill>
              </a:rPr>
              <a:t>університетів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r>
              <a:rPr lang="ru-RU" sz="1900" dirty="0" err="1" smtClean="0">
                <a:solidFill>
                  <a:srgbClr val="002060"/>
                </a:solidFill>
                <a:hlinkClick r:id="rId13" tooltip="Європа"/>
              </a:rPr>
              <a:t>Європ</a:t>
            </a:r>
            <a:r>
              <a:rPr lang="ru-RU" sz="1900" u="sng" dirty="0" err="1" smtClean="0">
                <a:solidFill>
                  <a:srgbClr val="002060"/>
                </a:solidFill>
                <a:hlinkClick r:id="rId13" tooltip="Європа"/>
              </a:rPr>
              <a:t>и</a:t>
            </a:r>
            <a:r>
              <a:rPr lang="ru-RU" sz="1900" dirty="0">
                <a:solidFill>
                  <a:srgbClr val="002060"/>
                </a:solidFill>
              </a:rPr>
              <a:t>.</a:t>
            </a:r>
            <a:r>
              <a:rPr lang="ru-RU" sz="1900" dirty="0">
                <a:solidFill>
                  <a:srgbClr val="002060"/>
                </a:solidFill>
              </a:rPr>
              <a:t> </a:t>
            </a:r>
          </a:p>
          <a:p>
            <a:endParaRPr lang="ru-RU" sz="19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55776" cy="177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699791" cy="1772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B0F0"/>
                </a:solidFill>
              </a:rPr>
              <a:t>При </a:t>
            </a:r>
            <a:r>
              <a:rPr lang="ru-RU" sz="2400" dirty="0" err="1">
                <a:solidFill>
                  <a:srgbClr val="00B0F0"/>
                </a:solidFill>
              </a:rPr>
              <a:t>виборі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університету</a:t>
            </a:r>
            <a:r>
              <a:rPr lang="ru-RU" sz="2400" dirty="0">
                <a:solidFill>
                  <a:srgbClr val="00B0F0"/>
                </a:solidFill>
              </a:rPr>
              <a:t> у </a:t>
            </a:r>
            <a:r>
              <a:rPr lang="ru-RU" sz="2400" dirty="0" err="1">
                <a:solidFill>
                  <a:srgbClr val="00B0F0"/>
                </a:solidFill>
              </a:rPr>
              <a:t>Франції</a:t>
            </a:r>
            <a:r>
              <a:rPr lang="ru-RU" sz="2400" dirty="0">
                <a:solidFill>
                  <a:srgbClr val="00B0F0"/>
                </a:solidFill>
              </a:rPr>
              <a:t> Сорбонна, а </a:t>
            </a:r>
            <a:r>
              <a:rPr lang="ru-RU" sz="2400" dirty="0" err="1">
                <a:solidFill>
                  <a:srgbClr val="00B0F0"/>
                </a:solidFill>
              </a:rPr>
              <a:t>точніше</a:t>
            </a:r>
            <a:r>
              <a:rPr lang="ru-RU" sz="2400" dirty="0">
                <a:solidFill>
                  <a:srgbClr val="00B0F0"/>
                </a:solidFill>
              </a:rPr>
              <a:t> Париж I, II (і </a:t>
            </a:r>
            <a:r>
              <a:rPr lang="ru-RU" sz="2400" dirty="0" err="1">
                <a:solidFill>
                  <a:srgbClr val="00B0F0"/>
                </a:solidFill>
              </a:rPr>
              <a:t>далі</a:t>
            </a:r>
            <a:r>
              <a:rPr lang="ru-RU" sz="2400" dirty="0">
                <a:solidFill>
                  <a:srgbClr val="00B0F0"/>
                </a:solidFill>
              </a:rPr>
              <a:t>, до VIII) як і </a:t>
            </a:r>
            <a:r>
              <a:rPr lang="ru-RU" sz="2400" dirty="0" err="1">
                <a:solidFill>
                  <a:srgbClr val="00B0F0"/>
                </a:solidFill>
              </a:rPr>
              <a:t>раніше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залишається</a:t>
            </a:r>
            <a:r>
              <a:rPr lang="ru-RU" sz="2400" dirty="0">
                <a:solidFill>
                  <a:srgbClr val="00B0F0"/>
                </a:solidFill>
              </a:rPr>
              <a:t> символом </a:t>
            </a:r>
            <a:r>
              <a:rPr lang="ru-RU" sz="2400" dirty="0" err="1">
                <a:solidFill>
                  <a:srgbClr val="00B0F0"/>
                </a:solidFill>
              </a:rPr>
              <a:t>французької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вищої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освіти</a:t>
            </a:r>
            <a:r>
              <a:rPr lang="ru-RU" sz="2400" dirty="0">
                <a:solidFill>
                  <a:srgbClr val="00B0F0"/>
                </a:solidFill>
              </a:rPr>
              <a:t>. </a:t>
            </a:r>
            <a:r>
              <a:rPr lang="ru-RU" sz="2400" dirty="0" err="1">
                <a:solidFill>
                  <a:srgbClr val="00B0F0"/>
                </a:solidFill>
              </a:rPr>
              <a:t>Проте</a:t>
            </a:r>
            <a:r>
              <a:rPr lang="ru-RU" sz="2400" dirty="0">
                <a:solidFill>
                  <a:srgbClr val="00B0F0"/>
                </a:solidFill>
              </a:rPr>
              <a:t> не </a:t>
            </a:r>
            <a:r>
              <a:rPr lang="ru-RU" sz="2400" dirty="0" err="1">
                <a:solidFill>
                  <a:srgbClr val="00B0F0"/>
                </a:solidFill>
              </a:rPr>
              <a:t>єдиним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>
                <a:solidFill>
                  <a:srgbClr val="00B0F0"/>
                </a:solidFill>
              </a:rPr>
              <a:t>Є </a:t>
            </a:r>
            <a:r>
              <a:rPr lang="ru-RU" sz="2400" dirty="0" err="1">
                <a:solidFill>
                  <a:srgbClr val="00B0F0"/>
                </a:solidFill>
              </a:rPr>
              <a:t>сенс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поступати</a:t>
            </a:r>
            <a:r>
              <a:rPr lang="ru-RU" sz="2400" dirty="0">
                <a:solidFill>
                  <a:srgbClr val="00B0F0"/>
                </a:solidFill>
              </a:rPr>
              <a:t> в Сорбонну, </a:t>
            </a:r>
            <a:r>
              <a:rPr lang="ru-RU" sz="2400" dirty="0" err="1">
                <a:solidFill>
                  <a:srgbClr val="00B0F0"/>
                </a:solidFill>
              </a:rPr>
              <a:t>щоб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вивчати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гуманітарні</a:t>
            </a:r>
            <a:r>
              <a:rPr lang="ru-RU" sz="2400" dirty="0">
                <a:solidFill>
                  <a:srgbClr val="00B0F0"/>
                </a:solidFill>
              </a:rPr>
              <a:t> науки: </a:t>
            </a:r>
            <a:r>
              <a:rPr lang="ru-RU" sz="2400" dirty="0" err="1">
                <a:solidFill>
                  <a:srgbClr val="00B0F0"/>
                </a:solidFill>
              </a:rPr>
              <a:t>філософію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французьку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літературу</a:t>
            </a:r>
            <a:r>
              <a:rPr lang="ru-RU" sz="2400" dirty="0">
                <a:solidFill>
                  <a:srgbClr val="00B0F0"/>
                </a:solidFill>
              </a:rPr>
              <a:t>, право - але коли </a:t>
            </a:r>
            <a:r>
              <a:rPr lang="ru-RU" sz="2400" dirty="0" err="1">
                <a:solidFill>
                  <a:srgbClr val="00B0F0"/>
                </a:solidFill>
              </a:rPr>
              <a:t>йдеться</a:t>
            </a:r>
            <a:r>
              <a:rPr lang="ru-RU" sz="2400" dirty="0">
                <a:solidFill>
                  <a:srgbClr val="00B0F0"/>
                </a:solidFill>
              </a:rPr>
              <a:t> про </a:t>
            </a:r>
            <a:r>
              <a:rPr lang="ru-RU" sz="2400" dirty="0" err="1">
                <a:solidFill>
                  <a:srgbClr val="00B0F0"/>
                </a:solidFill>
              </a:rPr>
              <a:t>точні</a:t>
            </a:r>
            <a:r>
              <a:rPr lang="ru-RU" sz="2400" dirty="0">
                <a:solidFill>
                  <a:srgbClr val="00B0F0"/>
                </a:solidFill>
              </a:rPr>
              <a:t>, </a:t>
            </a:r>
            <a:r>
              <a:rPr lang="ru-RU" sz="2400" dirty="0" err="1">
                <a:solidFill>
                  <a:srgbClr val="00B0F0"/>
                </a:solidFill>
              </a:rPr>
              <a:t>природні</a:t>
            </a:r>
            <a:r>
              <a:rPr lang="ru-RU" sz="2400" dirty="0">
                <a:solidFill>
                  <a:srgbClr val="00B0F0"/>
                </a:solidFill>
              </a:rPr>
              <a:t> і </a:t>
            </a:r>
            <a:r>
              <a:rPr lang="ru-RU" sz="2400" dirty="0" err="1">
                <a:solidFill>
                  <a:srgbClr val="00B0F0"/>
                </a:solidFill>
              </a:rPr>
              <a:t>прикладні</a:t>
            </a:r>
            <a:r>
              <a:rPr lang="ru-RU" sz="2400" dirty="0">
                <a:solidFill>
                  <a:srgbClr val="00B0F0"/>
                </a:solidFill>
              </a:rPr>
              <a:t> науки, то </a:t>
            </a:r>
            <a:r>
              <a:rPr lang="ru-RU" sz="2400" dirty="0" err="1">
                <a:solidFill>
                  <a:srgbClr val="00B0F0"/>
                </a:solidFill>
              </a:rPr>
              <a:t>краще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вибрати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університети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інших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міст</a:t>
            </a:r>
            <a:r>
              <a:rPr lang="ru-RU" sz="2400" dirty="0">
                <a:solidFill>
                  <a:srgbClr val="00B0F0"/>
                </a:solidFill>
              </a:rPr>
              <a:t>. А </a:t>
            </a:r>
            <a:r>
              <a:rPr lang="ru-RU" sz="2400" dirty="0" err="1">
                <a:solidFill>
                  <a:srgbClr val="00B0F0"/>
                </a:solidFill>
              </a:rPr>
              <a:t>майбутнім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інженерам</a:t>
            </a:r>
            <a:r>
              <a:rPr lang="ru-RU" sz="2400" dirty="0">
                <a:solidFill>
                  <a:srgbClr val="00B0F0"/>
                </a:solidFill>
              </a:rPr>
              <a:t> і </a:t>
            </a:r>
            <a:r>
              <a:rPr lang="ru-RU" sz="2400" dirty="0" err="1">
                <a:solidFill>
                  <a:srgbClr val="00B0F0"/>
                </a:solidFill>
              </a:rPr>
              <a:t>управлінцям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краще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піти</a:t>
            </a:r>
            <a:r>
              <a:rPr lang="ru-RU" sz="2400" dirty="0">
                <a:solidFill>
                  <a:srgbClr val="00B0F0"/>
                </a:solidFill>
              </a:rPr>
              <a:t> в </a:t>
            </a:r>
            <a:r>
              <a:rPr lang="ru-RU" sz="2400" dirty="0" err="1">
                <a:solidFill>
                  <a:srgbClr val="00B0F0"/>
                </a:solidFill>
              </a:rPr>
              <a:t>спеціалізовані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вищі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школи</a:t>
            </a:r>
            <a:r>
              <a:rPr lang="ru-RU" sz="2400" dirty="0">
                <a:solidFill>
                  <a:srgbClr val="00B0F0"/>
                </a:solidFill>
              </a:rPr>
              <a:t>. Та і </a:t>
            </a:r>
            <a:r>
              <a:rPr lang="ru-RU" sz="2400" dirty="0" err="1">
                <a:solidFill>
                  <a:srgbClr val="00B0F0"/>
                </a:solidFill>
              </a:rPr>
              <a:t>паризьке</a:t>
            </a:r>
            <a:r>
              <a:rPr lang="ru-RU" sz="2400" dirty="0">
                <a:solidFill>
                  <a:srgbClr val="00B0F0"/>
                </a:solidFill>
              </a:rPr>
              <a:t> </a:t>
            </a:r>
            <a:r>
              <a:rPr lang="ru-RU" sz="2400" dirty="0" err="1">
                <a:solidFill>
                  <a:srgbClr val="00B0F0"/>
                </a:solidFill>
              </a:rPr>
              <a:t>життя</a:t>
            </a:r>
            <a:r>
              <a:rPr lang="ru-RU" sz="2400" dirty="0">
                <a:solidFill>
                  <a:srgbClr val="00B0F0"/>
                </a:solidFill>
              </a:rPr>
              <a:t> не </a:t>
            </a:r>
            <a:r>
              <a:rPr lang="ru-RU" sz="2400" dirty="0" err="1">
                <a:solidFill>
                  <a:srgbClr val="00B0F0"/>
                </a:solidFill>
              </a:rPr>
              <a:t>всім</a:t>
            </a:r>
            <a:r>
              <a:rPr lang="ru-RU" sz="2400" dirty="0">
                <a:solidFill>
                  <a:srgbClr val="00B0F0"/>
                </a:solidFill>
              </a:rPr>
              <a:t> по </a:t>
            </a:r>
            <a:r>
              <a:rPr lang="ru-RU" sz="2400" dirty="0" err="1">
                <a:solidFill>
                  <a:srgbClr val="00B0F0"/>
                </a:solidFill>
              </a:rPr>
              <a:t>кишені</a:t>
            </a:r>
            <a:r>
              <a:rPr lang="ru-RU" sz="2400" dirty="0">
                <a:solidFill>
                  <a:srgbClr val="00B0F0"/>
                </a:solidFill>
              </a:rPr>
              <a:t>.</a:t>
            </a:r>
          </a:p>
          <a:p>
            <a:r>
              <a:rPr lang="ru-RU" sz="2400" dirty="0">
                <a:solidFill>
                  <a:srgbClr val="00B0F0"/>
                </a:solidFill>
              </a:rPr>
              <a:t> </a:t>
            </a:r>
          </a:p>
          <a:p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05064"/>
            <a:ext cx="5544616" cy="26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7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438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Навчання та вища освіта у Франції  </vt:lpstr>
      <vt:lpstr> Загальні відомості:  Площа : Загалом 551 695 км²  Станом на 2002 рік загальна чисельність населення країни становить 61,1 млн. осіб, що ставить Францію на 13-е місце у світі і 4-е місце в Європі за кількістю населення.  Густина населення - 102 людини на 1 км2.  </vt:lpstr>
      <vt:lpstr>Формування системи вищої освіти. </vt:lpstr>
      <vt:lpstr>Навчання студентів-іноземців. </vt:lpstr>
      <vt:lpstr>Вступні екзамени</vt:lpstr>
      <vt:lpstr> Академічний рік  </vt:lpstr>
      <vt:lpstr>Вартість навчання </vt:lpstr>
      <vt:lpstr>Французькі ВНЗ: </vt:lpstr>
      <vt:lpstr>Презентация PowerPoint</vt:lpstr>
      <vt:lpstr>Приблизний місячний бюджет студента </vt:lpstr>
      <vt:lpstr>Презентация PowerPoint</vt:lpstr>
      <vt:lpstr>Дякую за увагу!!!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Навчання та вища освіта у Франції</dc:title>
  <dc:creator>Admin</dc:creator>
  <cp:lastModifiedBy>Туся</cp:lastModifiedBy>
  <cp:revision>14</cp:revision>
  <dcterms:created xsi:type="dcterms:W3CDTF">2011-05-22T18:57:58Z</dcterms:created>
  <dcterms:modified xsi:type="dcterms:W3CDTF">2011-06-01T17:16:20Z</dcterms:modified>
</cp:coreProperties>
</file>